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0000FF"/>
    <a:srgbClr val="E9EDF4"/>
    <a:srgbClr val="D0D8E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04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47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63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40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04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16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5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2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2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4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00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06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2259-99D8-498A-BE2A-04AFE1A423D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B7F5-C8DB-4E8D-8361-BB2A95068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3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632" y="2267744"/>
            <a:ext cx="6653513" cy="196003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4917344"/>
            <a:ext cx="4800600" cy="2336800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404664" y="539552"/>
            <a:ext cx="6048672" cy="8136904"/>
          </a:xfrm>
          <a:prstGeom prst="roundRect">
            <a:avLst/>
          </a:prstGeom>
          <a:solidFill>
            <a:schemeClr val="bg1">
              <a:alpha val="91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84180" y="1344967"/>
            <a:ext cx="6289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Fostering </a:t>
            </a:r>
            <a:r>
              <a:rPr lang="en-US" altLang="zh-TW" dirty="0">
                <a:solidFill>
                  <a:srgbClr val="0000FF"/>
                </a:solidFill>
                <a:latin typeface="Arial Rounded MT Bold" panose="020F0704030504030204" pitchFamily="34" charset="0"/>
              </a:rPr>
              <a:t>Health Big Data, Analytics &amp; Artificial Intelligence (</a:t>
            </a:r>
            <a:r>
              <a:rPr lang="en-US" altLang="zh-TW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HBAAI) Connectivity </a:t>
            </a:r>
            <a:r>
              <a:rPr lang="en-US" altLang="zh-TW" dirty="0">
                <a:solidFill>
                  <a:srgbClr val="0000FF"/>
                </a:solidFill>
                <a:latin typeface="Arial Rounded MT Bold" panose="020F0704030504030204" pitchFamily="34" charset="0"/>
              </a:rPr>
              <a:t>with </a:t>
            </a:r>
            <a:endParaRPr lang="en-US" altLang="zh-TW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TW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Taiwan </a:t>
            </a:r>
            <a:r>
              <a:rPr lang="en-US" altLang="zh-TW" dirty="0">
                <a:solidFill>
                  <a:srgbClr val="0000FF"/>
                </a:solidFill>
                <a:latin typeface="Arial Rounded MT Bold" panose="020F0704030504030204" pitchFamily="34" charset="0"/>
              </a:rPr>
              <a:t>and </a:t>
            </a:r>
            <a:r>
              <a:rPr lang="en-US" altLang="zh-TW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Thailand</a:t>
            </a:r>
            <a:endParaRPr lang="en-US" altLang="zh-TW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29968" y="6064423"/>
            <a:ext cx="286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 </a:t>
            </a:r>
            <a:r>
              <a:rPr lang="en-US" altLang="zh-TW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2018/6/6  </a:t>
            </a:r>
            <a:r>
              <a:rPr lang="zh-TW" altLang="en-US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星期三 </a:t>
            </a:r>
            <a:r>
              <a:rPr lang="en-US" altLang="zh-TW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14:30~16:20</a:t>
            </a:r>
            <a:r>
              <a:rPr lang="zh-TW" altLang="en-US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</a:t>
            </a:r>
            <a:endParaRPr lang="zh-TW" altLang="en-US" sz="1400" b="1" dirty="0">
              <a:solidFill>
                <a:srgbClr val="0000FF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61048" y="606442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正心樓 </a:t>
            </a:r>
            <a:r>
              <a:rPr lang="en-US" altLang="zh-TW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0727</a:t>
            </a:r>
            <a:r>
              <a:rPr lang="zh-TW" altLang="en-US" sz="1400" b="1" dirty="0" smtClean="0">
                <a:solidFill>
                  <a:srgbClr val="0000FF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教室</a:t>
            </a:r>
            <a:endParaRPr lang="zh-TW" altLang="en-US" sz="1400" b="1" dirty="0">
              <a:solidFill>
                <a:srgbClr val="0000FF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36630" y="6355357"/>
            <a:ext cx="5916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1400" dirty="0">
                <a:solidFill>
                  <a:srgbClr val="003300"/>
                </a:solidFill>
              </a:rPr>
              <a:t>指導與補助</a:t>
            </a:r>
            <a:r>
              <a:rPr lang="zh-TW" altLang="zh-TW" sz="1400" dirty="0" smtClean="0">
                <a:solidFill>
                  <a:srgbClr val="003300"/>
                </a:solidFill>
              </a:rPr>
              <a:t>單位</a:t>
            </a:r>
            <a:r>
              <a:rPr lang="en-US" altLang="zh-TW" sz="1400" dirty="0" smtClean="0">
                <a:solidFill>
                  <a:srgbClr val="003300"/>
                </a:solidFill>
              </a:rPr>
              <a:t>:</a:t>
            </a:r>
            <a:r>
              <a:rPr lang="zh-TW" altLang="en-US" sz="1400" dirty="0" smtClean="0">
                <a:solidFill>
                  <a:srgbClr val="003300"/>
                </a:solidFill>
              </a:rPr>
              <a:t> 科技部  </a:t>
            </a:r>
            <a:endParaRPr lang="en-US" altLang="zh-TW" sz="1400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zh-TW" sz="1400" dirty="0" smtClean="0">
                <a:solidFill>
                  <a:srgbClr val="003300"/>
                </a:solidFill>
              </a:rPr>
              <a:t>主辦單位</a:t>
            </a:r>
            <a:r>
              <a:rPr lang="en-US" altLang="zh-TW" sz="1400" dirty="0">
                <a:solidFill>
                  <a:srgbClr val="003300"/>
                </a:solidFill>
              </a:rPr>
              <a:t>:</a:t>
            </a:r>
            <a:r>
              <a:rPr lang="zh-TW" altLang="en-US" sz="1400" dirty="0" smtClean="0">
                <a:solidFill>
                  <a:srgbClr val="003300"/>
                </a:solidFill>
              </a:rPr>
              <a:t> </a:t>
            </a:r>
            <a:r>
              <a:rPr lang="zh-TW" altLang="zh-TW" sz="1400" dirty="0" smtClean="0">
                <a:solidFill>
                  <a:srgbClr val="003300"/>
                </a:solidFill>
              </a:rPr>
              <a:t>中山</a:t>
            </a:r>
            <a:r>
              <a:rPr lang="zh-TW" altLang="zh-TW" sz="1400" dirty="0">
                <a:solidFill>
                  <a:srgbClr val="003300"/>
                </a:solidFill>
              </a:rPr>
              <a:t>醫學</a:t>
            </a:r>
            <a:r>
              <a:rPr lang="zh-TW" altLang="zh-TW" sz="1400" dirty="0" smtClean="0">
                <a:solidFill>
                  <a:srgbClr val="003300"/>
                </a:solidFill>
              </a:rPr>
              <a:t>大學</a:t>
            </a:r>
            <a:r>
              <a:rPr lang="en-US" altLang="zh-TW" sz="1400" dirty="0" smtClean="0">
                <a:solidFill>
                  <a:srgbClr val="003300"/>
                </a:solidFill>
              </a:rPr>
              <a:t> </a:t>
            </a:r>
            <a:r>
              <a:rPr lang="zh-TW" altLang="en-US" sz="1400" dirty="0" smtClean="0">
                <a:solidFill>
                  <a:srgbClr val="003300"/>
                </a:solidFill>
              </a:rPr>
              <a:t>醫療決策科學實驗室</a:t>
            </a:r>
            <a:endParaRPr lang="zh-TW" altLang="zh-TW" sz="1400" dirty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zh-TW" sz="1400" dirty="0" smtClean="0">
                <a:solidFill>
                  <a:srgbClr val="003300"/>
                </a:solidFill>
              </a:rPr>
              <a:t>協辦單位</a:t>
            </a:r>
            <a:r>
              <a:rPr lang="en-US" altLang="zh-TW" sz="1400" dirty="0" smtClean="0">
                <a:solidFill>
                  <a:srgbClr val="003300"/>
                </a:solidFill>
              </a:rPr>
              <a:t>:</a:t>
            </a:r>
            <a:r>
              <a:rPr lang="zh-TW" altLang="en-US" sz="1400" dirty="0" smtClean="0">
                <a:solidFill>
                  <a:srgbClr val="003300"/>
                </a:solidFill>
              </a:rPr>
              <a:t> </a:t>
            </a:r>
            <a:r>
              <a:rPr lang="zh-TW" altLang="en-US" sz="1000" dirty="0" smtClean="0">
                <a:solidFill>
                  <a:srgbClr val="003300"/>
                </a:solidFill>
              </a:rPr>
              <a:t> </a:t>
            </a:r>
            <a:r>
              <a:rPr lang="zh-TW" altLang="en-US" sz="1400" dirty="0" smtClean="0">
                <a:solidFill>
                  <a:srgbClr val="003300"/>
                </a:solidFill>
              </a:rPr>
              <a:t>泰國清邁大學 </a:t>
            </a:r>
            <a:r>
              <a:rPr lang="zh-TW" altLang="zh-TW" sz="1400" dirty="0" smtClean="0">
                <a:solidFill>
                  <a:srgbClr val="003300"/>
                </a:solidFill>
              </a:rPr>
              <a:t>元</a:t>
            </a:r>
            <a:r>
              <a:rPr lang="zh-TW" altLang="zh-TW" sz="1400" dirty="0">
                <a:solidFill>
                  <a:srgbClr val="003300"/>
                </a:solidFill>
              </a:rPr>
              <a:t>智</a:t>
            </a:r>
            <a:r>
              <a:rPr lang="zh-TW" altLang="zh-TW" sz="1400" dirty="0" smtClean="0">
                <a:solidFill>
                  <a:srgbClr val="003300"/>
                </a:solidFill>
              </a:rPr>
              <a:t>大學</a:t>
            </a:r>
            <a:r>
              <a:rPr lang="en-US" altLang="zh-TW" sz="1400" dirty="0" smtClean="0">
                <a:solidFill>
                  <a:srgbClr val="003300"/>
                </a:solidFill>
              </a:rPr>
              <a:t> </a:t>
            </a:r>
            <a:r>
              <a:rPr lang="zh-TW" altLang="en-US" sz="1400" dirty="0" smtClean="0">
                <a:solidFill>
                  <a:srgbClr val="003300"/>
                </a:solidFill>
              </a:rPr>
              <a:t>中興大學 高雄</a:t>
            </a:r>
            <a:r>
              <a:rPr lang="zh-TW" altLang="en-US" sz="1400" dirty="0">
                <a:solidFill>
                  <a:srgbClr val="003300"/>
                </a:solidFill>
              </a:rPr>
              <a:t>醫學</a:t>
            </a:r>
            <a:r>
              <a:rPr lang="zh-TW" altLang="en-US" sz="1400" dirty="0" smtClean="0">
                <a:solidFill>
                  <a:srgbClr val="003300"/>
                </a:solidFill>
              </a:rPr>
              <a:t>大學 長庚</a:t>
            </a:r>
            <a:r>
              <a:rPr lang="zh-TW" altLang="en-US" sz="1400" dirty="0">
                <a:solidFill>
                  <a:srgbClr val="003300"/>
                </a:solidFill>
              </a:rPr>
              <a:t>紀念醫院  </a:t>
            </a:r>
            <a:endParaRPr lang="en-US" altLang="zh-TW" sz="1400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1400" dirty="0">
                <a:solidFill>
                  <a:srgbClr val="003300"/>
                </a:solidFill>
              </a:rPr>
              <a:t> </a:t>
            </a:r>
            <a:r>
              <a:rPr lang="en-US" altLang="zh-TW" sz="1400" dirty="0" smtClean="0">
                <a:solidFill>
                  <a:srgbClr val="003300"/>
                </a:solidFill>
              </a:rPr>
              <a:t>                    </a:t>
            </a:r>
            <a:r>
              <a:rPr lang="zh-TW" altLang="en-US" sz="1400" dirty="0" smtClean="0">
                <a:solidFill>
                  <a:srgbClr val="003300"/>
                </a:solidFill>
              </a:rPr>
              <a:t>健行科技大學 明志科技大學 </a:t>
            </a:r>
            <a:r>
              <a:rPr lang="en-US" altLang="zh-TW" sz="1400" dirty="0" smtClean="0">
                <a:solidFill>
                  <a:srgbClr val="003300"/>
                </a:solidFill>
              </a:rPr>
              <a:t>Gonzaga University</a:t>
            </a:r>
            <a:endParaRPr lang="zh-TW" altLang="zh-TW" sz="1400" dirty="0">
              <a:solidFill>
                <a:srgbClr val="003300"/>
              </a:solidFill>
            </a:endParaRPr>
          </a:p>
        </p:txBody>
      </p:sp>
      <p:pic>
        <p:nvPicPr>
          <p:cNvPr id="15" name="Picture 12" descr="「Chung-Shan Medical University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725" y="730197"/>
            <a:ext cx="620169" cy="61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「Chien Hsin University of Science and Technology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683" y="7814860"/>
            <a:ext cx="645104" cy="6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55"/>
          <a:stretch/>
        </p:blipFill>
        <p:spPr>
          <a:xfrm>
            <a:off x="1200428" y="7690646"/>
            <a:ext cx="948175" cy="81305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704" y="7805255"/>
            <a:ext cx="610510" cy="610510"/>
          </a:xfrm>
          <a:prstGeom prst="rect">
            <a:avLst/>
          </a:prstGeom>
        </p:spPr>
      </p:pic>
      <p:pic>
        <p:nvPicPr>
          <p:cNvPr id="1030" name="Picture 6" descr="ãæå¿ç§æå¤§å­¸ã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63" y="7816591"/>
            <a:ext cx="599174" cy="59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.ftpe4-2.fna.fbcdn.net/v/t1.0-1/p200x200/1939515_531049450348660_999697755_n.jpg?_nc_cat=0&amp;oh=3d38cb1bb896b8807571e290edc74a49&amp;oe=5B5D254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83" y="7814860"/>
            <a:ext cx="591299" cy="59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icmhi.org/images/logo/%E9%95%B7%E5%BA%9A%E9%86%AB%E9%99%A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895" y="7801845"/>
            <a:ext cx="976531" cy="58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ãgonzaga universityãçåçæå°çµæ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7452321"/>
            <a:ext cx="1261664" cy="126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70638"/>
              </p:ext>
            </p:extLst>
          </p:nvPr>
        </p:nvGraphicFramePr>
        <p:xfrm>
          <a:off x="535092" y="2267744"/>
          <a:ext cx="5774227" cy="376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56">
                  <a:extLst>
                    <a:ext uri="{9D8B030D-6E8A-4147-A177-3AD203B41FA5}">
                      <a16:colId xmlns:a16="http://schemas.microsoft.com/office/drawing/2014/main" val="741993574"/>
                    </a:ext>
                  </a:extLst>
                </a:gridCol>
                <a:gridCol w="5192071">
                  <a:extLst>
                    <a:ext uri="{9D8B030D-6E8A-4147-A177-3AD203B41FA5}">
                      <a16:colId xmlns:a16="http://schemas.microsoft.com/office/drawing/2014/main" val="2409037778"/>
                    </a:ext>
                  </a:extLst>
                </a:gridCol>
              </a:tblGrid>
              <a:tr h="22055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kern="100" dirty="0" smtClean="0">
                          <a:solidFill>
                            <a:srgbClr val="660033"/>
                          </a:solidFill>
                          <a:effectLst/>
                          <a:latin typeface="Arial Black" panose="020B0A04020102020204" pitchFamily="34" charset="0"/>
                          <a:ea typeface="MS Mincho"/>
                          <a:cs typeface="Times New Roman" panose="02020603050405020304" pitchFamily="18" charset="0"/>
                        </a:rPr>
                        <a:t>Schedule</a:t>
                      </a:r>
                      <a:endParaRPr lang="zh-TW" altLang="zh-TW" sz="1600" b="0" kern="100" dirty="0" smtClean="0">
                        <a:solidFill>
                          <a:srgbClr val="660033"/>
                        </a:solidFill>
                        <a:effectLst/>
                        <a:latin typeface="Arial Black" panose="020B0A040201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72482"/>
                  </a:ext>
                </a:extLst>
              </a:tr>
              <a:tr h="672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14:30-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14:50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Predicting second primary cancer and identifying risk factors for breast cancer patients </a:t>
                      </a:r>
                      <a:r>
                        <a:rPr lang="en-US" altLang="zh-TW" sz="12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2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altLang="zh-TW" sz="1200" kern="1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Ssu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-Han Chen, Ming Chi University of Technology, Taiwan</a:t>
                      </a:r>
                      <a:endParaRPr lang="zh-TW" altLang="zh-TW" sz="1200" kern="1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6" marR="68306" marT="0" marB="0" anchor="ctr"/>
                </a:tc>
                <a:extLst>
                  <a:ext uri="{0D108BD9-81ED-4DB2-BD59-A6C34878D82A}">
                    <a16:rowId xmlns:a16="http://schemas.microsoft.com/office/drawing/2014/main" val="2142264416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14:50-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15:10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err="1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BreastExtractor</a:t>
                      </a: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 Word/Phrase Matching-Based Text Mining Program for Automatic Extraction of Hormone Receptor Data from Free-text Pathology Report in Breast Cancer </a:t>
                      </a:r>
                      <a:r>
                        <a:rPr lang="en-US" altLang="zh-TW" sz="12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2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Yen-Wei Chu</a:t>
                      </a:r>
                      <a:r>
                        <a:rPr lang="zh-TW" altLang="en-US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Dr. Kai-Po Chang, National Chung </a:t>
                      </a:r>
                      <a:r>
                        <a:rPr lang="en-US" altLang="zh-TW" sz="1200" kern="1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Hsin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University, Taiwan</a:t>
                      </a:r>
                      <a:endParaRPr lang="zh-TW" altLang="zh-TW" sz="1200" kern="1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6" marR="68306" marT="0" marB="0" anchor="ctr"/>
                </a:tc>
                <a:extLst>
                  <a:ext uri="{0D108BD9-81ED-4DB2-BD59-A6C34878D82A}">
                    <a16:rowId xmlns:a16="http://schemas.microsoft.com/office/drawing/2014/main" val="527747496"/>
                  </a:ext>
                </a:extLst>
              </a:tr>
              <a:tr h="47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15:10-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15:30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integrate the ICT with Healthcare Administration in research? </a:t>
                      </a:r>
                      <a:r>
                        <a:rPr lang="en-US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</a:t>
                      </a:r>
                      <a:r>
                        <a:rPr lang="en-US" sz="12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TW" sz="1200" kern="1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Hao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-Yun </a:t>
                      </a:r>
                      <a:r>
                        <a:rPr lang="en-US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Kao, 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Kaohsiung Medical University, Taiwan</a:t>
                      </a:r>
                      <a:endParaRPr lang="zh-TW" sz="1200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6" marR="68306" marT="0" marB="0" anchor="ctr"/>
                </a:tc>
                <a:extLst>
                  <a:ext uri="{0D108BD9-81ED-4DB2-BD59-A6C34878D82A}">
                    <a16:rowId xmlns:a16="http://schemas.microsoft.com/office/drawing/2014/main" val="3725959261"/>
                  </a:ext>
                </a:extLst>
              </a:tr>
              <a:tr h="215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15:30-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15:40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 Break</a:t>
                      </a:r>
                      <a:endParaRPr lang="zh-TW" sz="1400" kern="1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06" marR="68306" marT="0" marB="0" anchor="ctr"/>
                </a:tc>
                <a:extLst>
                  <a:ext uri="{0D108BD9-81ED-4DB2-BD59-A6C34878D82A}">
                    <a16:rowId xmlns:a16="http://schemas.microsoft.com/office/drawing/2014/main" val="653254166"/>
                  </a:ext>
                </a:extLst>
              </a:tr>
              <a:tr h="4908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15:40-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16:00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Integrative medicine and Complementary therapies in lung cancer</a:t>
                      </a: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altLang="zh-TW" sz="1200" kern="1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</a:t>
                      </a: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-Hung Huang, Chang Gung Memorial Hospital, Taiwan</a:t>
                      </a:r>
                      <a:endParaRPr lang="zh-TW" altLang="en-US" sz="1200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40645"/>
                  </a:ext>
                </a:extLst>
              </a:tr>
              <a:tr h="466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16:00-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660033"/>
                          </a:solidFill>
                          <a:effectLst/>
                        </a:rPr>
                        <a:t>16:20</a:t>
                      </a:r>
                      <a:endParaRPr lang="zh-TW" sz="1200" kern="100" dirty="0">
                        <a:solidFill>
                          <a:srgbClr val="660033"/>
                        </a:solidFill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306" marR="68306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aspects of recurrence analysis in endometrial cancer</a:t>
                      </a:r>
                      <a:br>
                        <a:rPr lang="en-US" altLang="zh-TW" sz="1400" kern="1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200" kern="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Chalong Cheewakriangkrai, Chiang Mai University, Thailand</a:t>
                      </a:r>
                      <a:endParaRPr lang="zh-TW" altLang="zh-TW" sz="1200" kern="1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429682"/>
                  </a:ext>
                </a:extLst>
              </a:tr>
            </a:tbl>
          </a:graphicData>
        </a:graphic>
      </p:graphicFrame>
      <p:pic>
        <p:nvPicPr>
          <p:cNvPr id="26" name="圖片 25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4388" y="432099"/>
            <a:ext cx="2303381" cy="1074515"/>
          </a:xfrm>
          <a:prstGeom prst="rect">
            <a:avLst/>
          </a:prstGeom>
        </p:spPr>
      </p:pic>
      <p:pic>
        <p:nvPicPr>
          <p:cNvPr id="1038" name="Picture 14" descr="https://www.cmu.ac.th/images/crop/cropdefault600x550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96" y="680859"/>
            <a:ext cx="791952" cy="6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2992" y="6322496"/>
            <a:ext cx="751758" cy="79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154</Words>
  <Application>Microsoft Office PowerPoint</Application>
  <PresentationFormat>如螢幕大小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MS Mincho</vt:lpstr>
      <vt:lpstr>華康中圓體(P)</vt:lpstr>
      <vt:lpstr>新細明體</vt:lpstr>
      <vt:lpstr>Arial</vt:lpstr>
      <vt:lpstr>Arial Black</vt:lpstr>
      <vt:lpstr>Arial Rounded MT Bold</vt:lpstr>
      <vt:lpstr>Calibri</vt:lpstr>
      <vt:lpstr>Century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AIS-PC</dc:creator>
  <cp:lastModifiedBy>Windows User</cp:lastModifiedBy>
  <cp:revision>32</cp:revision>
  <cp:lastPrinted>2017-11-29T14:56:21Z</cp:lastPrinted>
  <dcterms:created xsi:type="dcterms:W3CDTF">2013-11-20T01:01:16Z</dcterms:created>
  <dcterms:modified xsi:type="dcterms:W3CDTF">2018-05-08T01:15:42Z</dcterms:modified>
</cp:coreProperties>
</file>